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1" r:id="rId3"/>
    <p:sldId id="270" r:id="rId4"/>
    <p:sldId id="300" r:id="rId5"/>
    <p:sldId id="306" r:id="rId6"/>
    <p:sldId id="305" r:id="rId7"/>
    <p:sldId id="304" r:id="rId8"/>
    <p:sldId id="303" r:id="rId9"/>
    <p:sldId id="302" r:id="rId10"/>
    <p:sldId id="301"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5BC"/>
    <a:srgbClr val="DA1C5C"/>
    <a:srgbClr val="6D6E71"/>
    <a:srgbClr val="AD3192"/>
    <a:srgbClr val="27AAE1"/>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W"/>
          </a:p>
        </p:txBody>
      </p:sp>
      <p:sp>
        <p:nvSpPr>
          <p:cNvPr id="4" name="Date Placeholder 3"/>
          <p:cNvSpPr>
            <a:spLocks noGrp="1"/>
          </p:cNvSpPr>
          <p:nvPr>
            <p:ph type="dt" sz="half" idx="10"/>
          </p:nvPr>
        </p:nvSpPr>
        <p:spPr/>
        <p:txBody>
          <a:bodyPr/>
          <a:lstStyle/>
          <a:p>
            <a:fld id="{D9ED17BD-7862-44EF-95BB-8BCE8B8D5081}" type="datetimeFigureOut">
              <a:rPr lang="en-ZW" smtClean="0"/>
              <a:t>8/16/2016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250070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D9ED17BD-7862-44EF-95BB-8BCE8B8D5081}" type="datetimeFigureOut">
              <a:rPr lang="en-ZW" smtClean="0"/>
              <a:t>8/16/2016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97830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D9ED17BD-7862-44EF-95BB-8BCE8B8D5081}" type="datetimeFigureOut">
              <a:rPr lang="en-ZW" smtClean="0"/>
              <a:t>8/16/2016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245222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10"/>
          </p:nvPr>
        </p:nvSpPr>
        <p:spPr/>
        <p:txBody>
          <a:bodyPr/>
          <a:lstStyle/>
          <a:p>
            <a:fld id="{D9ED17BD-7862-44EF-95BB-8BCE8B8D5081}" type="datetimeFigureOut">
              <a:rPr lang="en-ZW" smtClean="0"/>
              <a:t>8/16/2016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196182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ED17BD-7862-44EF-95BB-8BCE8B8D5081}" type="datetimeFigureOut">
              <a:rPr lang="en-ZW" smtClean="0"/>
              <a:t>8/16/2016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376108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Date Placeholder 4"/>
          <p:cNvSpPr>
            <a:spLocks noGrp="1"/>
          </p:cNvSpPr>
          <p:nvPr>
            <p:ph type="dt" sz="half" idx="10"/>
          </p:nvPr>
        </p:nvSpPr>
        <p:spPr/>
        <p:txBody>
          <a:bodyPr/>
          <a:lstStyle/>
          <a:p>
            <a:fld id="{D9ED17BD-7862-44EF-95BB-8BCE8B8D5081}" type="datetimeFigureOut">
              <a:rPr lang="en-ZW" smtClean="0"/>
              <a:t>8/16/2016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109688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7" name="Date Placeholder 6"/>
          <p:cNvSpPr>
            <a:spLocks noGrp="1"/>
          </p:cNvSpPr>
          <p:nvPr>
            <p:ph type="dt" sz="half" idx="10"/>
          </p:nvPr>
        </p:nvSpPr>
        <p:spPr/>
        <p:txBody>
          <a:bodyPr/>
          <a:lstStyle/>
          <a:p>
            <a:fld id="{D9ED17BD-7862-44EF-95BB-8BCE8B8D5081}" type="datetimeFigureOut">
              <a:rPr lang="en-ZW" smtClean="0"/>
              <a:t>8/16/2016</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66231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W"/>
          </a:p>
        </p:txBody>
      </p:sp>
      <p:sp>
        <p:nvSpPr>
          <p:cNvPr id="3" name="Date Placeholder 2"/>
          <p:cNvSpPr>
            <a:spLocks noGrp="1"/>
          </p:cNvSpPr>
          <p:nvPr>
            <p:ph type="dt" sz="half" idx="10"/>
          </p:nvPr>
        </p:nvSpPr>
        <p:spPr/>
        <p:txBody>
          <a:bodyPr/>
          <a:lstStyle/>
          <a:p>
            <a:fld id="{D9ED17BD-7862-44EF-95BB-8BCE8B8D5081}" type="datetimeFigureOut">
              <a:rPr lang="en-ZW" smtClean="0"/>
              <a:t>8/16/2016</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23739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D17BD-7862-44EF-95BB-8BCE8B8D5081}" type="datetimeFigureOut">
              <a:rPr lang="en-ZW" smtClean="0"/>
              <a:t>8/16/2016</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156465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D17BD-7862-44EF-95BB-8BCE8B8D5081}" type="datetimeFigureOut">
              <a:rPr lang="en-ZW" smtClean="0"/>
              <a:t>8/16/2016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796878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ED17BD-7862-44EF-95BB-8BCE8B8D5081}" type="datetimeFigureOut">
              <a:rPr lang="en-ZW" smtClean="0"/>
              <a:t>8/16/2016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31981B5F-4CDE-43C1-986E-6BCD80DA8DBC}" type="slidenum">
              <a:rPr lang="en-ZW" smtClean="0"/>
              <a:t>‹#›</a:t>
            </a:fld>
            <a:endParaRPr lang="en-ZW"/>
          </a:p>
        </p:txBody>
      </p:sp>
    </p:spTree>
    <p:extLst>
      <p:ext uri="{BB962C8B-B14F-4D97-AF65-F5344CB8AC3E}">
        <p14:creationId xmlns:p14="http://schemas.microsoft.com/office/powerpoint/2010/main" val="146898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D17BD-7862-44EF-95BB-8BCE8B8D5081}" type="datetimeFigureOut">
              <a:rPr lang="en-ZW" smtClean="0"/>
              <a:t>8/16/2016</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81B5F-4CDE-43C1-986E-6BCD80DA8DBC}" type="slidenum">
              <a:rPr lang="en-ZW" smtClean="0"/>
              <a:t>‹#›</a:t>
            </a:fld>
            <a:endParaRPr lang="en-ZW"/>
          </a:p>
        </p:txBody>
      </p:sp>
    </p:spTree>
    <p:extLst>
      <p:ext uri="{BB962C8B-B14F-4D97-AF65-F5344CB8AC3E}">
        <p14:creationId xmlns:p14="http://schemas.microsoft.com/office/powerpoint/2010/main" val="1778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5k046eyTqjo"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EARNING\Home learning\PG home challenges templates\Discover &amp; do HOME LEARNI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49" y="1607095"/>
            <a:ext cx="8343901" cy="3857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a:solidFill>
                  <a:schemeClr val="bg1"/>
                </a:solidFill>
                <a:latin typeface="FSAlbert" panose="02000603040000090004" pitchFamily="2" charset="0"/>
              </a:rPr>
              <a:t>C</a:t>
            </a:r>
            <a:r>
              <a:rPr lang="en-GB" sz="6000" b="1" dirty="0" smtClean="0">
                <a:solidFill>
                  <a:schemeClr val="bg1"/>
                </a:solidFill>
                <a:latin typeface="FSAlbert" panose="02000603040000090004" pitchFamily="2" charset="0"/>
              </a:rPr>
              <a:t>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8" name="TextBox 7"/>
          <p:cNvSpPr txBox="1"/>
          <p:nvPr/>
        </p:nvSpPr>
        <p:spPr>
          <a:xfrm>
            <a:off x="0" y="5880567"/>
            <a:ext cx="9144000" cy="1015663"/>
          </a:xfrm>
          <a:prstGeom prst="rect">
            <a:avLst/>
          </a:prstGeom>
          <a:noFill/>
        </p:spPr>
        <p:txBody>
          <a:bodyPr wrap="square" rtlCol="0">
            <a:spAutoFit/>
          </a:bodyPr>
          <a:lstStyle/>
          <a:p>
            <a:r>
              <a:rPr lang="en-GB" sz="6000" dirty="0" smtClean="0">
                <a:solidFill>
                  <a:schemeClr val="bg1"/>
                </a:solidFill>
                <a:latin typeface="Gotham Bold" pitchFamily="50" charset="0"/>
                <a:cs typeface="Gotham Bold" pitchFamily="50" charset="0"/>
              </a:rPr>
              <a:t>iCAN</a:t>
            </a:r>
            <a:r>
              <a:rPr lang="en-GB" sz="6000" b="1" dirty="0" smtClean="0">
                <a:solidFill>
                  <a:schemeClr val="bg1"/>
                </a:solidFill>
                <a:latin typeface="FSAlbert" panose="02000603040000090004" pitchFamily="2" charset="0"/>
              </a:rPr>
              <a:t> personal goals </a:t>
            </a:r>
            <a:endParaRPr lang="en-ZW" sz="6000" b="1" dirty="0">
              <a:solidFill>
                <a:srgbClr val="1C75BC"/>
              </a:solidFill>
              <a:latin typeface="FSAlbert" panose="02000603040000090004" pitchFamily="2" charset="0"/>
              <a:cs typeface="Gotham Bold" pitchFamily="50" charset="0"/>
            </a:endParaRPr>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9" name="TextBox 8"/>
          <p:cNvSpPr txBox="1"/>
          <p:nvPr/>
        </p:nvSpPr>
        <p:spPr>
          <a:xfrm>
            <a:off x="7459216" y="5977966"/>
            <a:ext cx="1649288" cy="830997"/>
          </a:xfrm>
          <a:prstGeom prst="rect">
            <a:avLst/>
          </a:prstGeom>
          <a:noFill/>
        </p:spPr>
        <p:txBody>
          <a:bodyPr wrap="square" rtlCol="0">
            <a:spAutoFit/>
          </a:bodyPr>
          <a:lstStyle/>
          <a:p>
            <a:pPr algn="r"/>
            <a:r>
              <a:rPr lang="en-GB" sz="2400" b="1" dirty="0" smtClean="0">
                <a:solidFill>
                  <a:srgbClr val="1C75BC"/>
                </a:solidFill>
                <a:latin typeface="FSAlbert" panose="02000603040000090004" pitchFamily="2" charset="0"/>
              </a:rPr>
              <a:t>Milepost 2</a:t>
            </a:r>
          </a:p>
          <a:p>
            <a:pPr algn="r"/>
            <a:r>
              <a:rPr lang="en-GB" sz="2400" b="1" dirty="0" smtClean="0">
                <a:solidFill>
                  <a:srgbClr val="1C75BC"/>
                </a:solidFill>
                <a:latin typeface="FSAlbert" panose="02000603040000090004" pitchFamily="2" charset="0"/>
              </a:rPr>
              <a:t>Milepost 3</a:t>
            </a:r>
            <a:endParaRPr lang="en-ZW" sz="2400" b="1" dirty="0">
              <a:solidFill>
                <a:srgbClr val="1C75BC"/>
              </a:solidFill>
              <a:latin typeface="FSAlbert" panose="02000603040000090004" pitchFamily="2" charset="0"/>
            </a:endParaRPr>
          </a:p>
        </p:txBody>
      </p:sp>
    </p:spTree>
    <p:extLst>
      <p:ext uri="{BB962C8B-B14F-4D97-AF65-F5344CB8AC3E}">
        <p14:creationId xmlns:p14="http://schemas.microsoft.com/office/powerpoint/2010/main" val="223471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a:solidFill>
                  <a:schemeClr val="bg1"/>
                </a:solidFill>
                <a:latin typeface="FSAlbert" panose="02000603040000090004" pitchFamily="2" charset="0"/>
              </a:rPr>
              <a:t>C</a:t>
            </a:r>
            <a:r>
              <a:rPr lang="en-GB" sz="6000" b="1" dirty="0" smtClean="0">
                <a:solidFill>
                  <a:schemeClr val="bg1"/>
                </a:solidFill>
                <a:latin typeface="FSAlbert" panose="02000603040000090004" pitchFamily="2" charset="0"/>
              </a:rPr>
              <a:t>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8" name="TextBox 7"/>
          <p:cNvSpPr txBox="1"/>
          <p:nvPr/>
        </p:nvSpPr>
        <p:spPr>
          <a:xfrm>
            <a:off x="0" y="5880567"/>
            <a:ext cx="7272808" cy="1015663"/>
          </a:xfrm>
          <a:prstGeom prst="rect">
            <a:avLst/>
          </a:prstGeom>
          <a:noFill/>
        </p:spPr>
        <p:txBody>
          <a:bodyPr wrap="square" rtlCol="0">
            <a:spAutoFit/>
          </a:bodyPr>
          <a:lstStyle/>
          <a:p>
            <a:r>
              <a:rPr lang="en-GB" sz="6000" dirty="0" smtClean="0">
                <a:solidFill>
                  <a:schemeClr val="bg1"/>
                </a:solidFill>
                <a:latin typeface="Gotham Bold" pitchFamily="50" charset="0"/>
                <a:cs typeface="Gotham Bold" pitchFamily="50" charset="0"/>
              </a:rPr>
              <a:t>iCAN</a:t>
            </a:r>
            <a:r>
              <a:rPr lang="en-GB" sz="6000" b="1" dirty="0" smtClean="0">
                <a:solidFill>
                  <a:schemeClr val="bg1"/>
                </a:solidFill>
                <a:latin typeface="FSAlbert" panose="02000603040000090004" pitchFamily="2" charset="0"/>
              </a:rPr>
              <a:t> personal goals</a:t>
            </a:r>
            <a:endParaRPr lang="en-ZW" sz="6000" b="1" dirty="0">
              <a:solidFill>
                <a:schemeClr val="bg1"/>
              </a:solidFill>
              <a:latin typeface="FSAlbert" panose="02000603040000090004" pitchFamily="2" charset="0"/>
            </a:endParaRPr>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9" name="TextBox 8"/>
          <p:cNvSpPr txBox="1"/>
          <p:nvPr/>
        </p:nvSpPr>
        <p:spPr>
          <a:xfrm>
            <a:off x="107504" y="992922"/>
            <a:ext cx="8352928" cy="707886"/>
          </a:xfrm>
          <a:prstGeom prst="rect">
            <a:avLst/>
          </a:prstGeom>
          <a:noFill/>
        </p:spPr>
        <p:txBody>
          <a:bodyPr wrap="square" rtlCol="0">
            <a:spAutoFit/>
          </a:bodyPr>
          <a:lstStyle/>
          <a:p>
            <a:r>
              <a:rPr lang="en-GB" sz="4000" b="1" dirty="0">
                <a:solidFill>
                  <a:srgbClr val="6D6E71"/>
                </a:solidFill>
                <a:latin typeface="FSAlbert" panose="02000603040000090004" pitchFamily="2" charset="0"/>
              </a:rPr>
              <a:t>C</a:t>
            </a:r>
            <a:r>
              <a:rPr lang="en-GB" sz="4000" b="1" dirty="0" smtClean="0">
                <a:solidFill>
                  <a:srgbClr val="6D6E71"/>
                </a:solidFill>
                <a:latin typeface="FSAlbert" panose="02000603040000090004" pitchFamily="2" charset="0"/>
              </a:rPr>
              <a:t>hallenge 8: Back to Back</a:t>
            </a:r>
            <a:endParaRPr lang="en-ZW" sz="4000" b="1" dirty="0">
              <a:solidFill>
                <a:srgbClr val="6D6E71"/>
              </a:solidFill>
              <a:latin typeface="FSAlbert" panose="02000603040000090004" pitchFamily="2" charset="0"/>
            </a:endParaRPr>
          </a:p>
        </p:txBody>
      </p:sp>
      <p:sp>
        <p:nvSpPr>
          <p:cNvPr id="10" name="TextBox 9"/>
          <p:cNvSpPr txBox="1"/>
          <p:nvPr/>
        </p:nvSpPr>
        <p:spPr>
          <a:xfrm>
            <a:off x="210172" y="1998419"/>
            <a:ext cx="8723655" cy="3293209"/>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6D6E71"/>
                </a:solidFill>
              </a:rPr>
              <a:t>One person draws a simple drawing on a piece of paper. Do not show the other person.  They then have to describe it the other person, who has to attempt to copy the drawing based only on the information given (no peeking!)</a:t>
            </a:r>
          </a:p>
          <a:p>
            <a:pPr marL="457200" indent="-457200">
              <a:buFont typeface="Arial" panose="020B0604020202020204" pitchFamily="34" charset="0"/>
              <a:buChar char="•"/>
            </a:pPr>
            <a:r>
              <a:rPr lang="en-GB" sz="2800" dirty="0" smtClean="0">
                <a:solidFill>
                  <a:srgbClr val="6D6E71"/>
                </a:solidFill>
              </a:rPr>
              <a:t>Compare drawings and swap roles.</a:t>
            </a:r>
          </a:p>
          <a:p>
            <a:pPr marL="342900" indent="-342900">
              <a:buFont typeface="Arial" panose="020B0604020202020204" pitchFamily="34" charset="0"/>
              <a:buChar char="•"/>
            </a:pPr>
            <a:endParaRPr lang="en-GB" sz="2000" dirty="0" smtClean="0">
              <a:solidFill>
                <a:srgbClr val="6D6E71"/>
              </a:solidFill>
            </a:endParaRPr>
          </a:p>
          <a:p>
            <a:pPr marL="342900" indent="-342900">
              <a:buFont typeface="Arial" panose="020B0604020202020204" pitchFamily="34" charset="0"/>
              <a:buChar char="•"/>
            </a:pPr>
            <a:endParaRPr lang="en-ZW" sz="2000" dirty="0">
              <a:solidFill>
                <a:srgbClr val="6D6E7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658" y="3861048"/>
            <a:ext cx="2096299" cy="156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33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a:solidFill>
                  <a:schemeClr val="bg1"/>
                </a:solidFill>
                <a:latin typeface="FSAlbert" panose="02000603040000090004" pitchFamily="2" charset="0"/>
              </a:rPr>
              <a:t>C</a:t>
            </a:r>
            <a:r>
              <a:rPr lang="en-GB" sz="6000" b="1" dirty="0" smtClean="0">
                <a:solidFill>
                  <a:schemeClr val="bg1"/>
                </a:solidFill>
                <a:latin typeface="FSAlbert" panose="02000603040000090004" pitchFamily="2" charset="0"/>
              </a:rPr>
              <a:t>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12" name="TextBox 11"/>
          <p:cNvSpPr txBox="1"/>
          <p:nvPr/>
        </p:nvSpPr>
        <p:spPr>
          <a:xfrm>
            <a:off x="0" y="6033482"/>
            <a:ext cx="9144000" cy="707886"/>
          </a:xfrm>
          <a:prstGeom prst="rect">
            <a:avLst/>
          </a:prstGeom>
          <a:noFill/>
        </p:spPr>
        <p:txBody>
          <a:bodyPr wrap="square" rtlCol="0">
            <a:spAutoFit/>
          </a:bodyPr>
          <a:lstStyle/>
          <a:p>
            <a:pPr algn="ctr"/>
            <a:r>
              <a:rPr lang="en-GB" sz="2000" b="1" dirty="0" smtClean="0">
                <a:solidFill>
                  <a:schemeClr val="bg1"/>
                </a:solidFill>
                <a:latin typeface="FSAlbert" panose="02000603040000090004" pitchFamily="2" charset="0"/>
              </a:rPr>
              <a:t>To inspire every child to recognise their full potential, believe they can make a difference and respect themselves, others and the world in which they live.</a:t>
            </a:r>
            <a:endParaRPr lang="en-ZW" sz="2000" b="1" dirty="0">
              <a:solidFill>
                <a:schemeClr val="bg1"/>
              </a:solidFill>
              <a:latin typeface="FSAlbert" panose="02000603040000090004" pitchFamily="2" charset="0"/>
            </a:endParaRPr>
          </a:p>
        </p:txBody>
      </p:sp>
      <p:sp>
        <p:nvSpPr>
          <p:cNvPr id="13" name="TextBox 12"/>
          <p:cNvSpPr txBox="1"/>
          <p:nvPr/>
        </p:nvSpPr>
        <p:spPr>
          <a:xfrm>
            <a:off x="683568" y="1055638"/>
            <a:ext cx="7632848" cy="1077218"/>
          </a:xfrm>
          <a:prstGeom prst="rect">
            <a:avLst/>
          </a:prstGeom>
          <a:noFill/>
        </p:spPr>
        <p:txBody>
          <a:bodyPr wrap="square" rtlCol="0">
            <a:spAutoFit/>
          </a:bodyPr>
          <a:lstStyle/>
          <a:p>
            <a:pPr algn="ctr"/>
            <a:r>
              <a:rPr lang="en-GB" sz="2400" b="1" dirty="0" smtClean="0">
                <a:solidFill>
                  <a:srgbClr val="6D6E71"/>
                </a:solidFill>
                <a:latin typeface="FSAlbert" panose="02000603040000090004" pitchFamily="2" charset="0"/>
              </a:rPr>
              <a:t>Remember to share your personal goal challenges at:</a:t>
            </a:r>
          </a:p>
          <a:p>
            <a:pPr algn="ctr"/>
            <a:r>
              <a:rPr lang="en-GB" sz="4000" b="1" dirty="0" smtClean="0">
                <a:solidFill>
                  <a:srgbClr val="6D6E71"/>
                </a:solidFill>
                <a:latin typeface="FSAlbert" panose="02000603040000090004" pitchFamily="2" charset="0"/>
              </a:rPr>
              <a:t>padlet.com/</a:t>
            </a:r>
            <a:r>
              <a:rPr lang="en-GB" sz="4000" b="1" dirty="0" err="1" smtClean="0">
                <a:solidFill>
                  <a:srgbClr val="6D6E71"/>
                </a:solidFill>
                <a:latin typeface="FSAlbert" panose="02000603040000090004" pitchFamily="2" charset="0"/>
              </a:rPr>
              <a:t>ican</a:t>
            </a:r>
            <a:r>
              <a:rPr lang="en-GB" sz="4000" b="1" dirty="0" smtClean="0">
                <a:solidFill>
                  <a:srgbClr val="6D6E71"/>
                </a:solidFill>
                <a:latin typeface="FSAlbert" panose="02000603040000090004" pitchFamily="2" charset="0"/>
              </a:rPr>
              <a:t>/communicators</a:t>
            </a:r>
            <a:endParaRPr lang="en-ZW" sz="4000" b="1" dirty="0">
              <a:solidFill>
                <a:srgbClr val="6D6E71"/>
              </a:solidFill>
              <a:latin typeface="FSAlbert" panose="02000603040000090004" pitchFamily="2" charset="0"/>
            </a:endParaRPr>
          </a:p>
        </p:txBody>
      </p:sp>
      <p:pic>
        <p:nvPicPr>
          <p:cNvPr id="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8280920" cy="286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35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a:solidFill>
                  <a:schemeClr val="bg1"/>
                </a:solidFill>
                <a:latin typeface="FSAlbert" panose="02000603040000090004" pitchFamily="2" charset="0"/>
              </a:rPr>
              <a:t>C</a:t>
            </a:r>
            <a:r>
              <a:rPr lang="en-GB" sz="6000" b="1" dirty="0" smtClean="0">
                <a:solidFill>
                  <a:schemeClr val="bg1"/>
                </a:solidFill>
                <a:latin typeface="FSAlbert" panose="02000603040000090004" pitchFamily="2" charset="0"/>
              </a:rPr>
              <a:t>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8" name="TextBox 7"/>
          <p:cNvSpPr txBox="1"/>
          <p:nvPr/>
        </p:nvSpPr>
        <p:spPr>
          <a:xfrm>
            <a:off x="0" y="5880567"/>
            <a:ext cx="7272808" cy="1015663"/>
          </a:xfrm>
          <a:prstGeom prst="rect">
            <a:avLst/>
          </a:prstGeom>
          <a:noFill/>
        </p:spPr>
        <p:txBody>
          <a:bodyPr wrap="square" rtlCol="0">
            <a:spAutoFit/>
          </a:bodyPr>
          <a:lstStyle/>
          <a:p>
            <a:r>
              <a:rPr lang="en-GB" sz="6000" dirty="0" smtClean="0">
                <a:solidFill>
                  <a:schemeClr val="bg1"/>
                </a:solidFill>
                <a:latin typeface="Gotham Bold" pitchFamily="50" charset="0"/>
                <a:cs typeface="Gotham Bold" pitchFamily="50" charset="0"/>
              </a:rPr>
              <a:t>iCAN</a:t>
            </a:r>
            <a:r>
              <a:rPr lang="en-GB" sz="6000" b="1" dirty="0" smtClean="0">
                <a:solidFill>
                  <a:schemeClr val="bg1"/>
                </a:solidFill>
                <a:latin typeface="FSAlbert" panose="02000603040000090004" pitchFamily="2" charset="0"/>
              </a:rPr>
              <a:t> personal goals</a:t>
            </a:r>
            <a:endParaRPr lang="en-ZW" sz="6000" b="1" dirty="0">
              <a:solidFill>
                <a:schemeClr val="bg1"/>
              </a:solidFill>
              <a:latin typeface="FSAlbert" panose="02000603040000090004" pitchFamily="2" charset="0"/>
            </a:endParaRPr>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9" name="TextBox 8"/>
          <p:cNvSpPr txBox="1"/>
          <p:nvPr/>
        </p:nvSpPr>
        <p:spPr>
          <a:xfrm>
            <a:off x="251520" y="1329730"/>
            <a:ext cx="7992888" cy="3539430"/>
          </a:xfrm>
          <a:prstGeom prst="rect">
            <a:avLst/>
          </a:prstGeom>
          <a:noFill/>
        </p:spPr>
        <p:txBody>
          <a:bodyPr wrap="square" rtlCol="0">
            <a:spAutoFit/>
          </a:bodyPr>
          <a:lstStyle/>
          <a:p>
            <a:r>
              <a:rPr lang="en-GB" sz="3200" b="1" dirty="0" smtClean="0">
                <a:solidFill>
                  <a:srgbClr val="6D6E71"/>
                </a:solidFill>
                <a:latin typeface="FSAlbert" panose="02000603040000090004" pitchFamily="2" charset="0"/>
              </a:rPr>
              <a:t>At iCAN we are able to make our opinions and intentions clear and listen to the opinions and intentions of others. We are able to do this in lots of different ways – through spoken and written word, in different contexts and for different audiences.</a:t>
            </a:r>
            <a:endParaRPr lang="en-ZW" sz="3200" b="1" dirty="0">
              <a:solidFill>
                <a:srgbClr val="6D6E71"/>
              </a:solidFill>
              <a:latin typeface="FSAlbert" panose="02000603040000090004" pitchFamily="2" charset="0"/>
            </a:endParaRPr>
          </a:p>
        </p:txBody>
      </p:sp>
    </p:spTree>
    <p:extLst>
      <p:ext uri="{BB962C8B-B14F-4D97-AF65-F5344CB8AC3E}">
        <p14:creationId xmlns:p14="http://schemas.microsoft.com/office/powerpoint/2010/main" val="158226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a:solidFill>
                  <a:schemeClr val="bg1"/>
                </a:solidFill>
                <a:latin typeface="FSAlbert" panose="02000603040000090004" pitchFamily="2" charset="0"/>
              </a:rPr>
              <a:t>C</a:t>
            </a:r>
            <a:r>
              <a:rPr lang="en-GB" sz="6000" b="1" dirty="0" smtClean="0">
                <a:solidFill>
                  <a:schemeClr val="bg1"/>
                </a:solidFill>
                <a:latin typeface="FSAlbert" panose="02000603040000090004" pitchFamily="2" charset="0"/>
              </a:rPr>
              <a:t>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8" name="TextBox 7"/>
          <p:cNvSpPr txBox="1"/>
          <p:nvPr/>
        </p:nvSpPr>
        <p:spPr>
          <a:xfrm>
            <a:off x="0" y="5880567"/>
            <a:ext cx="7272808" cy="1015663"/>
          </a:xfrm>
          <a:prstGeom prst="rect">
            <a:avLst/>
          </a:prstGeom>
          <a:noFill/>
        </p:spPr>
        <p:txBody>
          <a:bodyPr wrap="square" rtlCol="0">
            <a:spAutoFit/>
          </a:bodyPr>
          <a:lstStyle/>
          <a:p>
            <a:r>
              <a:rPr lang="en-GB" sz="6000" dirty="0" smtClean="0">
                <a:solidFill>
                  <a:schemeClr val="bg1"/>
                </a:solidFill>
                <a:latin typeface="Gotham Bold" pitchFamily="50" charset="0"/>
                <a:cs typeface="Gotham Bold" pitchFamily="50" charset="0"/>
              </a:rPr>
              <a:t>iCAN</a:t>
            </a:r>
            <a:r>
              <a:rPr lang="en-GB" sz="6000" b="1" dirty="0" smtClean="0">
                <a:solidFill>
                  <a:schemeClr val="bg1"/>
                </a:solidFill>
                <a:latin typeface="FSAlbert" panose="02000603040000090004" pitchFamily="2" charset="0"/>
              </a:rPr>
              <a:t> personal goals</a:t>
            </a:r>
            <a:endParaRPr lang="en-ZW" sz="6000" b="1" dirty="0">
              <a:solidFill>
                <a:schemeClr val="bg1"/>
              </a:solidFill>
              <a:latin typeface="FSAlbert" panose="02000603040000090004" pitchFamily="2" charset="0"/>
            </a:endParaRPr>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9" name="TextBox 8"/>
          <p:cNvSpPr txBox="1"/>
          <p:nvPr/>
        </p:nvSpPr>
        <p:spPr>
          <a:xfrm>
            <a:off x="107504" y="992922"/>
            <a:ext cx="7848872" cy="707886"/>
          </a:xfrm>
          <a:prstGeom prst="rect">
            <a:avLst/>
          </a:prstGeom>
          <a:noFill/>
        </p:spPr>
        <p:txBody>
          <a:bodyPr wrap="square" rtlCol="0">
            <a:spAutoFit/>
          </a:bodyPr>
          <a:lstStyle/>
          <a:p>
            <a:r>
              <a:rPr lang="en-GB" sz="4000" b="1" dirty="0">
                <a:solidFill>
                  <a:srgbClr val="6D6E71"/>
                </a:solidFill>
                <a:latin typeface="FSAlbert" panose="02000603040000090004" pitchFamily="2" charset="0"/>
              </a:rPr>
              <a:t>C</a:t>
            </a:r>
            <a:r>
              <a:rPr lang="en-GB" sz="4000" b="1" dirty="0" smtClean="0">
                <a:solidFill>
                  <a:srgbClr val="6D6E71"/>
                </a:solidFill>
                <a:latin typeface="FSAlbert" panose="02000603040000090004" pitchFamily="2" charset="0"/>
              </a:rPr>
              <a:t>hallenge 1: Charades</a:t>
            </a:r>
            <a:endParaRPr lang="en-ZW" sz="4000" b="1" dirty="0">
              <a:solidFill>
                <a:srgbClr val="6D6E71"/>
              </a:solidFill>
              <a:latin typeface="FSAlbert" panose="02000603040000090004" pitchFamily="2" charset="0"/>
            </a:endParaRPr>
          </a:p>
        </p:txBody>
      </p:sp>
      <p:sp>
        <p:nvSpPr>
          <p:cNvPr id="10" name="TextBox 9"/>
          <p:cNvSpPr txBox="1"/>
          <p:nvPr/>
        </p:nvSpPr>
        <p:spPr>
          <a:xfrm>
            <a:off x="210172" y="1689774"/>
            <a:ext cx="8723655" cy="4031873"/>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6D6E71"/>
                </a:solidFill>
              </a:rPr>
              <a:t>This is a great game for the whole family!</a:t>
            </a:r>
          </a:p>
          <a:p>
            <a:pPr marL="457200" indent="-457200">
              <a:buFont typeface="Arial" panose="020B0604020202020204" pitchFamily="34" charset="0"/>
              <a:buChar char="•"/>
            </a:pPr>
            <a:r>
              <a:rPr lang="en-GB" sz="2800" dirty="0" smtClean="0">
                <a:solidFill>
                  <a:srgbClr val="6D6E71"/>
                </a:solidFill>
              </a:rPr>
              <a:t>One person thinks of a book title, movie, play, song, famous person, or quote. Don’t tell anyone!</a:t>
            </a:r>
          </a:p>
          <a:p>
            <a:pPr marL="457200" indent="-457200">
              <a:buFont typeface="Arial" panose="020B0604020202020204" pitchFamily="34" charset="0"/>
              <a:buChar char="•"/>
            </a:pPr>
            <a:r>
              <a:rPr lang="en-GB" sz="2800" dirty="0" smtClean="0">
                <a:solidFill>
                  <a:srgbClr val="6D6E71"/>
                </a:solidFill>
              </a:rPr>
              <a:t>Now try to act it out (with no speaking) and the other people have to try to guess what you are acting.</a:t>
            </a:r>
          </a:p>
          <a:p>
            <a:endParaRPr lang="en-GB" sz="2800" dirty="0" smtClean="0">
              <a:solidFill>
                <a:srgbClr val="6D6E71"/>
              </a:solidFill>
            </a:endParaRPr>
          </a:p>
          <a:p>
            <a:pPr marL="342900" indent="-342900">
              <a:buFont typeface="Arial" panose="020B0604020202020204" pitchFamily="34" charset="0"/>
              <a:buChar char="•"/>
            </a:pPr>
            <a:r>
              <a:rPr lang="en-GB" sz="2800" dirty="0" smtClean="0">
                <a:solidFill>
                  <a:srgbClr val="6D6E71"/>
                </a:solidFill>
              </a:rPr>
              <a:t>Or watch this clip on how to play:</a:t>
            </a:r>
          </a:p>
          <a:p>
            <a:r>
              <a:rPr lang="en-GB" sz="2000" dirty="0" smtClean="0">
                <a:solidFill>
                  <a:srgbClr val="6D6E71"/>
                </a:solidFill>
                <a:hlinkClick r:id="rId3"/>
              </a:rPr>
              <a:t>https</a:t>
            </a:r>
            <a:r>
              <a:rPr lang="en-GB" sz="2000" dirty="0">
                <a:solidFill>
                  <a:srgbClr val="6D6E71"/>
                </a:solidFill>
                <a:hlinkClick r:id="rId3"/>
              </a:rPr>
              <a:t>://</a:t>
            </a:r>
            <a:r>
              <a:rPr lang="en-GB" sz="2000" dirty="0" smtClean="0">
                <a:solidFill>
                  <a:srgbClr val="6D6E71"/>
                </a:solidFill>
                <a:hlinkClick r:id="rId3"/>
              </a:rPr>
              <a:t>www.youtube.com/watch?v=5k046eyTqjo</a:t>
            </a:r>
            <a:endParaRPr lang="en-GB" sz="2000" dirty="0" smtClean="0">
              <a:solidFill>
                <a:srgbClr val="6D6E71"/>
              </a:solidFill>
            </a:endParaRPr>
          </a:p>
          <a:p>
            <a:pPr marL="342900" indent="-342900">
              <a:buFont typeface="Arial" panose="020B0604020202020204" pitchFamily="34" charset="0"/>
              <a:buChar char="•"/>
            </a:pPr>
            <a:endParaRPr lang="en-GB" sz="2000" dirty="0" smtClean="0">
              <a:solidFill>
                <a:srgbClr val="6D6E71"/>
              </a:solidFill>
            </a:endParaRPr>
          </a:p>
          <a:p>
            <a:pPr marL="342900" indent="-342900">
              <a:buFont typeface="Arial" panose="020B0604020202020204" pitchFamily="34" charset="0"/>
              <a:buChar char="•"/>
            </a:pPr>
            <a:endParaRPr lang="en-ZW" sz="2000" dirty="0">
              <a:solidFill>
                <a:srgbClr val="6D6E7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005063"/>
            <a:ext cx="2057229" cy="153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5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a:solidFill>
                  <a:schemeClr val="bg1"/>
                </a:solidFill>
                <a:latin typeface="FSAlbert" panose="02000603040000090004" pitchFamily="2" charset="0"/>
              </a:rPr>
              <a:t>C</a:t>
            </a:r>
            <a:r>
              <a:rPr lang="en-GB" sz="6000" b="1" dirty="0" smtClean="0">
                <a:solidFill>
                  <a:schemeClr val="bg1"/>
                </a:solidFill>
                <a:latin typeface="FSAlbert" panose="02000603040000090004" pitchFamily="2" charset="0"/>
              </a:rPr>
              <a:t>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8" name="TextBox 7"/>
          <p:cNvSpPr txBox="1"/>
          <p:nvPr/>
        </p:nvSpPr>
        <p:spPr>
          <a:xfrm>
            <a:off x="0" y="5880567"/>
            <a:ext cx="7272808" cy="1015663"/>
          </a:xfrm>
          <a:prstGeom prst="rect">
            <a:avLst/>
          </a:prstGeom>
          <a:noFill/>
        </p:spPr>
        <p:txBody>
          <a:bodyPr wrap="square" rtlCol="0">
            <a:spAutoFit/>
          </a:bodyPr>
          <a:lstStyle/>
          <a:p>
            <a:r>
              <a:rPr lang="en-GB" sz="6000" dirty="0" smtClean="0">
                <a:solidFill>
                  <a:schemeClr val="bg1"/>
                </a:solidFill>
                <a:latin typeface="Gotham Bold" pitchFamily="50" charset="0"/>
                <a:cs typeface="Gotham Bold" pitchFamily="50" charset="0"/>
              </a:rPr>
              <a:t>iCAN</a:t>
            </a:r>
            <a:r>
              <a:rPr lang="en-GB" sz="6000" b="1" dirty="0" smtClean="0">
                <a:solidFill>
                  <a:schemeClr val="bg1"/>
                </a:solidFill>
                <a:latin typeface="FSAlbert" panose="02000603040000090004" pitchFamily="2" charset="0"/>
              </a:rPr>
              <a:t> personal goals</a:t>
            </a:r>
            <a:endParaRPr lang="en-ZW" sz="6000" b="1" dirty="0">
              <a:solidFill>
                <a:schemeClr val="bg1"/>
              </a:solidFill>
              <a:latin typeface="FSAlbert" panose="02000603040000090004" pitchFamily="2" charset="0"/>
            </a:endParaRPr>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9" name="TextBox 8"/>
          <p:cNvSpPr txBox="1"/>
          <p:nvPr/>
        </p:nvSpPr>
        <p:spPr>
          <a:xfrm>
            <a:off x="107503" y="992922"/>
            <a:ext cx="8054209" cy="707886"/>
          </a:xfrm>
          <a:prstGeom prst="rect">
            <a:avLst/>
          </a:prstGeom>
          <a:noFill/>
        </p:spPr>
        <p:txBody>
          <a:bodyPr wrap="square" rtlCol="0">
            <a:spAutoFit/>
          </a:bodyPr>
          <a:lstStyle/>
          <a:p>
            <a:r>
              <a:rPr lang="en-GB" sz="4000" b="1" dirty="0">
                <a:solidFill>
                  <a:srgbClr val="6D6E71"/>
                </a:solidFill>
                <a:latin typeface="FSAlbert" panose="02000603040000090004" pitchFamily="2" charset="0"/>
              </a:rPr>
              <a:t>C</a:t>
            </a:r>
            <a:r>
              <a:rPr lang="en-GB" sz="4000" b="1" dirty="0" smtClean="0">
                <a:solidFill>
                  <a:srgbClr val="6D6E71"/>
                </a:solidFill>
                <a:latin typeface="FSAlbert" panose="02000603040000090004" pitchFamily="2" charset="0"/>
              </a:rPr>
              <a:t>hallenge 2: What’s in my bag?</a:t>
            </a:r>
            <a:endParaRPr lang="en-ZW" sz="4000" b="1" dirty="0">
              <a:solidFill>
                <a:srgbClr val="6D6E71"/>
              </a:solidFill>
              <a:latin typeface="FSAlbert" panose="02000603040000090004" pitchFamily="2" charset="0"/>
            </a:endParaRPr>
          </a:p>
        </p:txBody>
      </p:sp>
      <p:sp>
        <p:nvSpPr>
          <p:cNvPr id="10" name="TextBox 9"/>
          <p:cNvSpPr txBox="1"/>
          <p:nvPr/>
        </p:nvSpPr>
        <p:spPr>
          <a:xfrm>
            <a:off x="210173" y="1689774"/>
            <a:ext cx="5513956" cy="3293209"/>
          </a:xfrm>
          <a:prstGeom prst="rect">
            <a:avLst/>
          </a:prstGeom>
          <a:noFill/>
        </p:spPr>
        <p:txBody>
          <a:bodyPr wrap="square" rtlCol="0">
            <a:spAutoFit/>
          </a:bodyPr>
          <a:lstStyle/>
          <a:p>
            <a:pPr marL="457200" lvl="0" indent="-457200">
              <a:buFont typeface="Arial" panose="020B0604020202020204" pitchFamily="34" charset="0"/>
              <a:buChar char="•"/>
            </a:pPr>
            <a:r>
              <a:rPr lang="en-GB" sz="2800" dirty="0" smtClean="0">
                <a:solidFill>
                  <a:schemeClr val="bg1">
                    <a:lumMod val="50000"/>
                  </a:schemeClr>
                </a:solidFill>
              </a:rPr>
              <a:t>Put </a:t>
            </a:r>
            <a:r>
              <a:rPr lang="en-GB" sz="2800" dirty="0">
                <a:solidFill>
                  <a:schemeClr val="bg1">
                    <a:lumMod val="50000"/>
                  </a:schemeClr>
                </a:solidFill>
              </a:rPr>
              <a:t>different items into a small, </a:t>
            </a:r>
            <a:r>
              <a:rPr lang="en-GB" sz="2800" dirty="0" smtClean="0">
                <a:solidFill>
                  <a:schemeClr val="bg1">
                    <a:lumMod val="50000"/>
                  </a:schemeClr>
                </a:solidFill>
              </a:rPr>
              <a:t>dark bag</a:t>
            </a:r>
            <a:r>
              <a:rPr lang="en-GB" sz="2800" dirty="0">
                <a:solidFill>
                  <a:schemeClr val="bg1">
                    <a:lumMod val="50000"/>
                  </a:schemeClr>
                </a:solidFill>
              </a:rPr>
              <a:t>. Then </a:t>
            </a:r>
            <a:r>
              <a:rPr lang="en-GB" sz="2800" dirty="0" smtClean="0">
                <a:solidFill>
                  <a:schemeClr val="bg1">
                    <a:lumMod val="50000"/>
                  </a:schemeClr>
                </a:solidFill>
              </a:rPr>
              <a:t>put your hand </a:t>
            </a:r>
            <a:r>
              <a:rPr lang="en-GB" sz="2800" dirty="0">
                <a:solidFill>
                  <a:schemeClr val="bg1">
                    <a:lumMod val="50000"/>
                  </a:schemeClr>
                </a:solidFill>
              </a:rPr>
              <a:t>into the bag without looking and describe what you can feel. </a:t>
            </a:r>
            <a:r>
              <a:rPr lang="en-GB" sz="2800" dirty="0" smtClean="0">
                <a:solidFill>
                  <a:schemeClr val="bg1">
                    <a:lumMod val="50000"/>
                  </a:schemeClr>
                </a:solidFill>
              </a:rPr>
              <a:t>The other person playing can try to guess what it is.</a:t>
            </a:r>
            <a:endParaRPr lang="en-GB" sz="2800" dirty="0">
              <a:solidFill>
                <a:schemeClr val="bg1">
                  <a:lumMod val="50000"/>
                </a:schemeClr>
              </a:solidFill>
            </a:endParaRPr>
          </a:p>
          <a:p>
            <a:pPr marL="342900" indent="-342900">
              <a:buFont typeface="Arial" panose="020B0604020202020204" pitchFamily="34" charset="0"/>
              <a:buChar char="•"/>
            </a:pPr>
            <a:endParaRPr lang="en-GB" sz="2000" dirty="0" smtClean="0">
              <a:solidFill>
                <a:srgbClr val="6D6E71"/>
              </a:solidFill>
            </a:endParaRPr>
          </a:p>
          <a:p>
            <a:endParaRPr lang="en-ZW" sz="2000" dirty="0">
              <a:solidFill>
                <a:srgbClr val="6D6E7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9" y="1775371"/>
            <a:ext cx="2592288" cy="388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99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a:solidFill>
                  <a:schemeClr val="bg1"/>
                </a:solidFill>
                <a:latin typeface="FSAlbert" panose="02000603040000090004" pitchFamily="2" charset="0"/>
              </a:rPr>
              <a:t>C</a:t>
            </a:r>
            <a:r>
              <a:rPr lang="en-GB" sz="6000" b="1" dirty="0" smtClean="0">
                <a:solidFill>
                  <a:schemeClr val="bg1"/>
                </a:solidFill>
                <a:latin typeface="FSAlbert" panose="02000603040000090004" pitchFamily="2" charset="0"/>
              </a:rPr>
              <a:t>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8" name="TextBox 7"/>
          <p:cNvSpPr txBox="1"/>
          <p:nvPr/>
        </p:nvSpPr>
        <p:spPr>
          <a:xfrm>
            <a:off x="0" y="5880567"/>
            <a:ext cx="7272808" cy="1015663"/>
          </a:xfrm>
          <a:prstGeom prst="rect">
            <a:avLst/>
          </a:prstGeom>
          <a:noFill/>
        </p:spPr>
        <p:txBody>
          <a:bodyPr wrap="square" rtlCol="0">
            <a:spAutoFit/>
          </a:bodyPr>
          <a:lstStyle/>
          <a:p>
            <a:r>
              <a:rPr lang="en-GB" sz="6000" dirty="0" smtClean="0">
                <a:solidFill>
                  <a:schemeClr val="bg1"/>
                </a:solidFill>
                <a:latin typeface="Gotham Bold" pitchFamily="50" charset="0"/>
                <a:cs typeface="Gotham Bold" pitchFamily="50" charset="0"/>
              </a:rPr>
              <a:t>iCAN</a:t>
            </a:r>
            <a:r>
              <a:rPr lang="en-GB" sz="6000" b="1" dirty="0" smtClean="0">
                <a:solidFill>
                  <a:schemeClr val="bg1"/>
                </a:solidFill>
                <a:latin typeface="FSAlbert" panose="02000603040000090004" pitchFamily="2" charset="0"/>
              </a:rPr>
              <a:t> personal goals</a:t>
            </a:r>
            <a:endParaRPr lang="en-ZW" sz="6000" b="1" dirty="0">
              <a:solidFill>
                <a:schemeClr val="bg1"/>
              </a:solidFill>
              <a:latin typeface="FSAlbert" panose="02000603040000090004" pitchFamily="2" charset="0"/>
            </a:endParaRPr>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9" name="TextBox 8"/>
          <p:cNvSpPr txBox="1"/>
          <p:nvPr/>
        </p:nvSpPr>
        <p:spPr>
          <a:xfrm>
            <a:off x="107504" y="992922"/>
            <a:ext cx="7704856" cy="707886"/>
          </a:xfrm>
          <a:prstGeom prst="rect">
            <a:avLst/>
          </a:prstGeom>
          <a:noFill/>
        </p:spPr>
        <p:txBody>
          <a:bodyPr wrap="square" rtlCol="0">
            <a:spAutoFit/>
          </a:bodyPr>
          <a:lstStyle/>
          <a:p>
            <a:r>
              <a:rPr lang="en-GB" sz="4000" b="1" dirty="0">
                <a:solidFill>
                  <a:srgbClr val="6D6E71"/>
                </a:solidFill>
                <a:latin typeface="FSAlbert" panose="02000603040000090004" pitchFamily="2" charset="0"/>
              </a:rPr>
              <a:t>C</a:t>
            </a:r>
            <a:r>
              <a:rPr lang="en-GB" sz="4000" b="1" dirty="0" smtClean="0">
                <a:solidFill>
                  <a:srgbClr val="6D6E71"/>
                </a:solidFill>
                <a:latin typeface="FSAlbert" panose="02000603040000090004" pitchFamily="2" charset="0"/>
              </a:rPr>
              <a:t>hallenge 3: Finish the story</a:t>
            </a:r>
            <a:endParaRPr lang="en-ZW" sz="4000" b="1" dirty="0">
              <a:solidFill>
                <a:srgbClr val="6D6E71"/>
              </a:solidFill>
              <a:latin typeface="FSAlbert" panose="02000603040000090004" pitchFamily="2" charset="0"/>
            </a:endParaRPr>
          </a:p>
        </p:txBody>
      </p:sp>
      <p:sp>
        <p:nvSpPr>
          <p:cNvPr id="10" name="TextBox 9"/>
          <p:cNvSpPr txBox="1"/>
          <p:nvPr/>
        </p:nvSpPr>
        <p:spPr>
          <a:xfrm>
            <a:off x="210172" y="1689774"/>
            <a:ext cx="8723655" cy="4154984"/>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6D6E71"/>
                </a:solidFill>
              </a:rPr>
              <a:t>A great way to improve your communication skills is through story telling! Give each other the introduction to a story (could be about ANYTHING) and let the other person finish it however they like.</a:t>
            </a:r>
          </a:p>
          <a:p>
            <a:pPr marL="457200" indent="-457200">
              <a:buFont typeface="Arial" panose="020B0604020202020204" pitchFamily="34" charset="0"/>
              <a:buChar char="•"/>
            </a:pPr>
            <a:r>
              <a:rPr lang="en-US" sz="2800" dirty="0" smtClean="0">
                <a:solidFill>
                  <a:srgbClr val="6D6E71"/>
                </a:solidFill>
              </a:rPr>
              <a:t>It </a:t>
            </a:r>
            <a:r>
              <a:rPr lang="en-US" sz="2800" dirty="0">
                <a:solidFill>
                  <a:srgbClr val="6D6E71"/>
                </a:solidFill>
              </a:rPr>
              <a:t>is </a:t>
            </a:r>
            <a:r>
              <a:rPr lang="en-GB" sz="2800" dirty="0" smtClean="0">
                <a:solidFill>
                  <a:srgbClr val="6D6E71"/>
                </a:solidFill>
              </a:rPr>
              <a:t>lots of fun and really improves our verbal communication skills as well as our story telling!</a:t>
            </a:r>
          </a:p>
          <a:p>
            <a:pPr marL="457200" indent="-457200">
              <a:buFont typeface="Arial" panose="020B0604020202020204" pitchFamily="34" charset="0"/>
              <a:buChar char="•"/>
            </a:pPr>
            <a:r>
              <a:rPr lang="en-GB" sz="2800" dirty="0" smtClean="0">
                <a:solidFill>
                  <a:srgbClr val="6D6E71"/>
                </a:solidFill>
              </a:rPr>
              <a:t>You could even challenge each other by </a:t>
            </a:r>
          </a:p>
          <a:p>
            <a:r>
              <a:rPr lang="en-GB" sz="2800" dirty="0">
                <a:solidFill>
                  <a:srgbClr val="6D6E71"/>
                </a:solidFill>
              </a:rPr>
              <a:t> </a:t>
            </a:r>
            <a:r>
              <a:rPr lang="en-GB" sz="2800" dirty="0" smtClean="0">
                <a:solidFill>
                  <a:srgbClr val="6D6E71"/>
                </a:solidFill>
              </a:rPr>
              <a:t>     asking them to use connectives.</a:t>
            </a:r>
          </a:p>
          <a:p>
            <a:pPr marL="342900" indent="-342900">
              <a:buFont typeface="Arial" panose="020B0604020202020204" pitchFamily="34" charset="0"/>
              <a:buChar char="•"/>
            </a:pPr>
            <a:endParaRPr lang="en-GB" sz="2000" dirty="0" smtClean="0">
              <a:solidFill>
                <a:srgbClr val="6D6E71"/>
              </a:solidFill>
            </a:endParaRPr>
          </a:p>
          <a:p>
            <a:pPr marL="342900" indent="-342900">
              <a:buFont typeface="Arial" panose="020B0604020202020204" pitchFamily="34" charset="0"/>
              <a:buChar char="•"/>
            </a:pPr>
            <a:endParaRPr lang="en-ZW" sz="2000" dirty="0">
              <a:solidFill>
                <a:srgbClr val="6D6E7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1926"/>
          <a:stretch/>
        </p:blipFill>
        <p:spPr bwMode="auto">
          <a:xfrm>
            <a:off x="7100413" y="4335868"/>
            <a:ext cx="1994837" cy="129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715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a:solidFill>
                  <a:schemeClr val="bg1"/>
                </a:solidFill>
                <a:latin typeface="FSAlbert" panose="02000603040000090004" pitchFamily="2" charset="0"/>
              </a:rPr>
              <a:t>C</a:t>
            </a:r>
            <a:r>
              <a:rPr lang="en-GB" sz="6000" b="1" dirty="0" smtClean="0">
                <a:solidFill>
                  <a:schemeClr val="bg1"/>
                </a:solidFill>
                <a:latin typeface="FSAlbert" panose="02000603040000090004" pitchFamily="2" charset="0"/>
              </a:rPr>
              <a:t>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8" name="TextBox 7"/>
          <p:cNvSpPr txBox="1"/>
          <p:nvPr/>
        </p:nvSpPr>
        <p:spPr>
          <a:xfrm>
            <a:off x="0" y="5880567"/>
            <a:ext cx="7272808" cy="1015663"/>
          </a:xfrm>
          <a:prstGeom prst="rect">
            <a:avLst/>
          </a:prstGeom>
          <a:noFill/>
        </p:spPr>
        <p:txBody>
          <a:bodyPr wrap="square" rtlCol="0">
            <a:spAutoFit/>
          </a:bodyPr>
          <a:lstStyle/>
          <a:p>
            <a:r>
              <a:rPr lang="en-GB" sz="6000" dirty="0" smtClean="0">
                <a:solidFill>
                  <a:schemeClr val="bg1"/>
                </a:solidFill>
                <a:latin typeface="Gotham Bold" pitchFamily="50" charset="0"/>
                <a:cs typeface="Gotham Bold" pitchFamily="50" charset="0"/>
              </a:rPr>
              <a:t>iCAN</a:t>
            </a:r>
            <a:r>
              <a:rPr lang="en-GB" sz="6000" b="1" dirty="0" smtClean="0">
                <a:solidFill>
                  <a:schemeClr val="bg1"/>
                </a:solidFill>
                <a:latin typeface="FSAlbert" panose="02000603040000090004" pitchFamily="2" charset="0"/>
              </a:rPr>
              <a:t> personal goals</a:t>
            </a:r>
            <a:endParaRPr lang="en-ZW" sz="6000" b="1" dirty="0">
              <a:solidFill>
                <a:schemeClr val="bg1"/>
              </a:solidFill>
              <a:latin typeface="FSAlbert" panose="02000603040000090004" pitchFamily="2" charset="0"/>
            </a:endParaRPr>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9" name="TextBox 8"/>
          <p:cNvSpPr txBox="1"/>
          <p:nvPr/>
        </p:nvSpPr>
        <p:spPr>
          <a:xfrm>
            <a:off x="107504" y="992922"/>
            <a:ext cx="8424936" cy="1323439"/>
          </a:xfrm>
          <a:prstGeom prst="rect">
            <a:avLst/>
          </a:prstGeom>
          <a:noFill/>
        </p:spPr>
        <p:txBody>
          <a:bodyPr wrap="square" rtlCol="0">
            <a:spAutoFit/>
          </a:bodyPr>
          <a:lstStyle/>
          <a:p>
            <a:r>
              <a:rPr lang="en-GB" sz="4000" b="1" dirty="0">
                <a:solidFill>
                  <a:srgbClr val="6D6E71"/>
                </a:solidFill>
                <a:latin typeface="FSAlbert" panose="02000603040000090004" pitchFamily="2" charset="0"/>
              </a:rPr>
              <a:t>C</a:t>
            </a:r>
            <a:r>
              <a:rPr lang="en-GB" sz="4000" b="1" dirty="0" smtClean="0">
                <a:solidFill>
                  <a:srgbClr val="6D6E71"/>
                </a:solidFill>
                <a:latin typeface="FSAlbert" panose="02000603040000090004" pitchFamily="2" charset="0"/>
              </a:rPr>
              <a:t>hallenge 4: </a:t>
            </a:r>
            <a:r>
              <a:rPr lang="en-GB" sz="4000" b="1" dirty="0" smtClean="0">
                <a:solidFill>
                  <a:srgbClr val="6D6E71"/>
                </a:solidFill>
                <a:latin typeface="FSAlbert" panose="02000603040000090004" pitchFamily="2" charset="0"/>
              </a:rPr>
              <a:t>Communication</a:t>
            </a:r>
            <a:r>
              <a:rPr lang="en-GB" sz="4000" b="1" dirty="0" smtClean="0">
                <a:solidFill>
                  <a:srgbClr val="6D6E71"/>
                </a:solidFill>
                <a:latin typeface="FSAlbert" panose="02000603040000090004" pitchFamily="2" charset="0"/>
              </a:rPr>
              <a:t> before the internet</a:t>
            </a:r>
            <a:endParaRPr lang="en-ZW" sz="4000" b="1" dirty="0">
              <a:solidFill>
                <a:srgbClr val="6D6E71"/>
              </a:solidFill>
              <a:latin typeface="FSAlbert" panose="02000603040000090004" pitchFamily="2" charset="0"/>
            </a:endParaRPr>
          </a:p>
        </p:txBody>
      </p:sp>
      <p:sp>
        <p:nvSpPr>
          <p:cNvPr id="10" name="TextBox 9"/>
          <p:cNvSpPr txBox="1"/>
          <p:nvPr/>
        </p:nvSpPr>
        <p:spPr>
          <a:xfrm>
            <a:off x="0" y="2131416"/>
            <a:ext cx="8723655" cy="3293209"/>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6D6E71"/>
                </a:solidFill>
              </a:rPr>
              <a:t>There were various forms of communication that were around even before the internet! Find out about one of them and create an A4 poster detailing what you have learned. Choose from: Morse code, telegraph, fax machine, or any other </a:t>
            </a:r>
            <a:r>
              <a:rPr lang="en-GB" sz="2800" i="1" dirty="0" smtClean="0">
                <a:solidFill>
                  <a:srgbClr val="6D6E71"/>
                </a:solidFill>
              </a:rPr>
              <a:t>ancient </a:t>
            </a:r>
            <a:r>
              <a:rPr lang="en-GB" sz="2800" dirty="0" smtClean="0">
                <a:solidFill>
                  <a:srgbClr val="6D6E71"/>
                </a:solidFill>
              </a:rPr>
              <a:t>technology that your family might know about…</a:t>
            </a:r>
          </a:p>
          <a:p>
            <a:endParaRPr lang="en-GB" sz="2000" dirty="0" smtClean="0">
              <a:solidFill>
                <a:srgbClr val="6D6E71"/>
              </a:solidFill>
            </a:endParaRPr>
          </a:p>
          <a:p>
            <a:pPr marL="342900" indent="-342900">
              <a:buFont typeface="Arial" panose="020B0604020202020204" pitchFamily="34" charset="0"/>
              <a:buChar char="•"/>
            </a:pPr>
            <a:endParaRPr lang="en-ZW" sz="2000" dirty="0">
              <a:solidFill>
                <a:srgbClr val="6D6E7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93" y="4316094"/>
            <a:ext cx="2034229" cy="134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81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a:solidFill>
                  <a:schemeClr val="bg1"/>
                </a:solidFill>
                <a:latin typeface="FSAlbert" panose="02000603040000090004" pitchFamily="2" charset="0"/>
              </a:rPr>
              <a:t>C</a:t>
            </a:r>
            <a:r>
              <a:rPr lang="en-GB" sz="6000" b="1" dirty="0" smtClean="0">
                <a:solidFill>
                  <a:schemeClr val="bg1"/>
                </a:solidFill>
                <a:latin typeface="FSAlbert" panose="02000603040000090004" pitchFamily="2" charset="0"/>
              </a:rPr>
              <a:t>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8" name="TextBox 7"/>
          <p:cNvSpPr txBox="1"/>
          <p:nvPr/>
        </p:nvSpPr>
        <p:spPr>
          <a:xfrm>
            <a:off x="0" y="5880567"/>
            <a:ext cx="7272808" cy="1015663"/>
          </a:xfrm>
          <a:prstGeom prst="rect">
            <a:avLst/>
          </a:prstGeom>
          <a:noFill/>
        </p:spPr>
        <p:txBody>
          <a:bodyPr wrap="square" rtlCol="0">
            <a:spAutoFit/>
          </a:bodyPr>
          <a:lstStyle/>
          <a:p>
            <a:r>
              <a:rPr lang="en-GB" sz="6000" dirty="0" smtClean="0">
                <a:solidFill>
                  <a:schemeClr val="bg1"/>
                </a:solidFill>
                <a:latin typeface="Gotham Bold" pitchFamily="50" charset="0"/>
                <a:cs typeface="Gotham Bold" pitchFamily="50" charset="0"/>
              </a:rPr>
              <a:t>iCAN</a:t>
            </a:r>
            <a:r>
              <a:rPr lang="en-GB" sz="6000" b="1" dirty="0" smtClean="0">
                <a:solidFill>
                  <a:schemeClr val="bg1"/>
                </a:solidFill>
                <a:latin typeface="FSAlbert" panose="02000603040000090004" pitchFamily="2" charset="0"/>
              </a:rPr>
              <a:t> personal goals</a:t>
            </a:r>
            <a:endParaRPr lang="en-ZW" sz="6000" b="1" dirty="0">
              <a:solidFill>
                <a:schemeClr val="bg1"/>
              </a:solidFill>
              <a:latin typeface="FSAlbert" panose="02000603040000090004" pitchFamily="2" charset="0"/>
            </a:endParaRPr>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9" name="TextBox 8"/>
          <p:cNvSpPr txBox="1"/>
          <p:nvPr/>
        </p:nvSpPr>
        <p:spPr>
          <a:xfrm>
            <a:off x="107504" y="992922"/>
            <a:ext cx="7488832" cy="707886"/>
          </a:xfrm>
          <a:prstGeom prst="rect">
            <a:avLst/>
          </a:prstGeom>
          <a:noFill/>
        </p:spPr>
        <p:txBody>
          <a:bodyPr wrap="square" rtlCol="0">
            <a:spAutoFit/>
          </a:bodyPr>
          <a:lstStyle/>
          <a:p>
            <a:r>
              <a:rPr lang="en-GB" sz="4000" b="1" dirty="0">
                <a:solidFill>
                  <a:srgbClr val="6D6E71"/>
                </a:solidFill>
                <a:latin typeface="FSAlbert" panose="02000603040000090004" pitchFamily="2" charset="0"/>
              </a:rPr>
              <a:t>C</a:t>
            </a:r>
            <a:r>
              <a:rPr lang="en-GB" sz="4000" b="1" dirty="0" smtClean="0">
                <a:solidFill>
                  <a:srgbClr val="6D6E71"/>
                </a:solidFill>
                <a:latin typeface="FSAlbert" panose="02000603040000090004" pitchFamily="2" charset="0"/>
              </a:rPr>
              <a:t>hallenge 5: Talk for two</a:t>
            </a:r>
            <a:endParaRPr lang="en-ZW" sz="4000" b="1" dirty="0">
              <a:solidFill>
                <a:srgbClr val="6D6E71"/>
              </a:solidFill>
              <a:latin typeface="FSAlbert" panose="02000603040000090004" pitchFamily="2" charset="0"/>
            </a:endParaRPr>
          </a:p>
        </p:txBody>
      </p:sp>
      <p:sp>
        <p:nvSpPr>
          <p:cNvPr id="10" name="TextBox 9"/>
          <p:cNvSpPr txBox="1"/>
          <p:nvPr/>
        </p:nvSpPr>
        <p:spPr>
          <a:xfrm>
            <a:off x="223177" y="1964667"/>
            <a:ext cx="8723655" cy="298543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6D6E71"/>
                </a:solidFill>
              </a:rPr>
              <a:t>Together, make </a:t>
            </a:r>
            <a:r>
              <a:rPr lang="en-US" sz="2800" dirty="0">
                <a:solidFill>
                  <a:srgbClr val="6D6E71"/>
                </a:solidFill>
              </a:rPr>
              <a:t>cards </a:t>
            </a:r>
            <a:r>
              <a:rPr lang="en-US" sz="2800" dirty="0" smtClean="0">
                <a:solidFill>
                  <a:srgbClr val="6D6E71"/>
                </a:solidFill>
              </a:rPr>
              <a:t>of your </a:t>
            </a:r>
            <a:r>
              <a:rPr lang="en-US" sz="2800" dirty="0" err="1" smtClean="0">
                <a:solidFill>
                  <a:srgbClr val="6D6E71"/>
                </a:solidFill>
              </a:rPr>
              <a:t>favourite</a:t>
            </a:r>
            <a:r>
              <a:rPr lang="en-US" sz="2800" dirty="0" smtClean="0">
                <a:solidFill>
                  <a:srgbClr val="6D6E71"/>
                </a:solidFill>
              </a:rPr>
              <a:t> topics (</a:t>
            </a:r>
            <a:r>
              <a:rPr lang="en-US" sz="2800" dirty="0" smtClean="0">
                <a:solidFill>
                  <a:srgbClr val="6D6E71"/>
                </a:solidFill>
              </a:rPr>
              <a:t>e.g</a:t>
            </a:r>
            <a:r>
              <a:rPr lang="en-US" sz="2800" dirty="0" smtClean="0">
                <a:solidFill>
                  <a:srgbClr val="6D6E71"/>
                </a:solidFill>
              </a:rPr>
              <a:t>. best ever meal; how to care for your pet) and </a:t>
            </a:r>
            <a:r>
              <a:rPr lang="en-US" sz="2800" dirty="0">
                <a:solidFill>
                  <a:srgbClr val="6D6E71"/>
                </a:solidFill>
              </a:rPr>
              <a:t>place them in a bowl. </a:t>
            </a:r>
            <a:r>
              <a:rPr lang="en-US" sz="2800" dirty="0" smtClean="0">
                <a:solidFill>
                  <a:srgbClr val="6D6E71"/>
                </a:solidFill>
              </a:rPr>
              <a:t>Take it in turns to </a:t>
            </a:r>
            <a:r>
              <a:rPr lang="en-US" sz="2800" dirty="0">
                <a:solidFill>
                  <a:srgbClr val="6D6E71"/>
                </a:solidFill>
              </a:rPr>
              <a:t>pick out a card and </a:t>
            </a:r>
            <a:r>
              <a:rPr lang="en-US" sz="2800" dirty="0" smtClean="0">
                <a:solidFill>
                  <a:srgbClr val="6D6E71"/>
                </a:solidFill>
              </a:rPr>
              <a:t>try speak </a:t>
            </a:r>
            <a:r>
              <a:rPr lang="en-US" sz="2800" dirty="0">
                <a:solidFill>
                  <a:srgbClr val="6D6E71"/>
                </a:solidFill>
              </a:rPr>
              <a:t>on that topic for two minutes. </a:t>
            </a:r>
            <a:r>
              <a:rPr lang="en-US" sz="2800" dirty="0" smtClean="0">
                <a:solidFill>
                  <a:srgbClr val="6D6E71"/>
                </a:solidFill>
              </a:rPr>
              <a:t>With </a:t>
            </a:r>
            <a:r>
              <a:rPr lang="en-US" sz="2800" dirty="0" smtClean="0">
                <a:solidFill>
                  <a:srgbClr val="6D6E71"/>
                </a:solidFill>
              </a:rPr>
              <a:t>practice</a:t>
            </a:r>
            <a:r>
              <a:rPr lang="en-US" sz="2800" dirty="0" smtClean="0">
                <a:solidFill>
                  <a:srgbClr val="6D6E71"/>
                </a:solidFill>
              </a:rPr>
              <a:t>, you will find it gets easier and easier…then you can try more challenging topics!</a:t>
            </a:r>
            <a:endParaRPr lang="en-GB" sz="2000" dirty="0" smtClean="0">
              <a:solidFill>
                <a:srgbClr val="6D6E71"/>
              </a:solidFill>
            </a:endParaRPr>
          </a:p>
          <a:p>
            <a:pPr marL="342900" indent="-342900">
              <a:buFont typeface="Arial" panose="020B0604020202020204" pitchFamily="34" charset="0"/>
              <a:buChar char="•"/>
            </a:pPr>
            <a:endParaRPr lang="en-ZW" sz="2000" dirty="0">
              <a:solidFill>
                <a:srgbClr val="6D6E71"/>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6859"/>
          <a:stretch/>
        </p:blipFill>
        <p:spPr bwMode="auto">
          <a:xfrm>
            <a:off x="7791934" y="4225792"/>
            <a:ext cx="1338798" cy="144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99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smtClean="0">
                <a:solidFill>
                  <a:schemeClr val="bg1"/>
                </a:solidFill>
                <a:latin typeface="FSAlbert" panose="02000603040000090004" pitchFamily="2" charset="0"/>
              </a:rPr>
              <a:t>Communicators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8" name="TextBox 7"/>
          <p:cNvSpPr txBox="1"/>
          <p:nvPr/>
        </p:nvSpPr>
        <p:spPr>
          <a:xfrm>
            <a:off x="0" y="5880567"/>
            <a:ext cx="7272808" cy="1015663"/>
          </a:xfrm>
          <a:prstGeom prst="rect">
            <a:avLst/>
          </a:prstGeom>
          <a:noFill/>
        </p:spPr>
        <p:txBody>
          <a:bodyPr wrap="square" rtlCol="0">
            <a:spAutoFit/>
          </a:bodyPr>
          <a:lstStyle/>
          <a:p>
            <a:r>
              <a:rPr lang="en-GB" sz="6000" dirty="0" smtClean="0">
                <a:solidFill>
                  <a:schemeClr val="bg1"/>
                </a:solidFill>
                <a:latin typeface="Gotham Bold" pitchFamily="50" charset="0"/>
                <a:cs typeface="Gotham Bold" pitchFamily="50" charset="0"/>
              </a:rPr>
              <a:t>iCAN</a:t>
            </a:r>
            <a:r>
              <a:rPr lang="en-GB" sz="6000" b="1" dirty="0" smtClean="0">
                <a:solidFill>
                  <a:schemeClr val="bg1"/>
                </a:solidFill>
                <a:latin typeface="FSAlbert" panose="02000603040000090004" pitchFamily="2" charset="0"/>
              </a:rPr>
              <a:t> personal goals</a:t>
            </a:r>
            <a:endParaRPr lang="en-ZW" sz="6000" b="1" dirty="0">
              <a:solidFill>
                <a:schemeClr val="bg1"/>
              </a:solidFill>
              <a:latin typeface="FSAlbert" panose="02000603040000090004" pitchFamily="2" charset="0"/>
            </a:endParaRPr>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9" name="TextBox 8"/>
          <p:cNvSpPr txBox="1"/>
          <p:nvPr/>
        </p:nvSpPr>
        <p:spPr>
          <a:xfrm>
            <a:off x="107504" y="992922"/>
            <a:ext cx="7704856" cy="707886"/>
          </a:xfrm>
          <a:prstGeom prst="rect">
            <a:avLst/>
          </a:prstGeom>
          <a:noFill/>
        </p:spPr>
        <p:txBody>
          <a:bodyPr wrap="square" rtlCol="0">
            <a:spAutoFit/>
          </a:bodyPr>
          <a:lstStyle/>
          <a:p>
            <a:r>
              <a:rPr lang="en-GB" sz="4000" b="1" dirty="0">
                <a:solidFill>
                  <a:srgbClr val="6D6E71"/>
                </a:solidFill>
                <a:latin typeface="FSAlbert" panose="02000603040000090004" pitchFamily="2" charset="0"/>
              </a:rPr>
              <a:t>C</a:t>
            </a:r>
            <a:r>
              <a:rPr lang="en-GB" sz="4000" b="1" dirty="0" smtClean="0">
                <a:solidFill>
                  <a:srgbClr val="6D6E71"/>
                </a:solidFill>
                <a:latin typeface="FSAlbert" panose="02000603040000090004" pitchFamily="2" charset="0"/>
              </a:rPr>
              <a:t>hallenge 6: 20 questions</a:t>
            </a:r>
            <a:endParaRPr lang="en-ZW" sz="4000" b="1" dirty="0">
              <a:solidFill>
                <a:srgbClr val="6D6E71"/>
              </a:solidFill>
              <a:latin typeface="FSAlbert" panose="02000603040000090004" pitchFamily="2" charset="0"/>
            </a:endParaRPr>
          </a:p>
        </p:txBody>
      </p:sp>
      <p:sp>
        <p:nvSpPr>
          <p:cNvPr id="10" name="TextBox 9"/>
          <p:cNvSpPr txBox="1"/>
          <p:nvPr/>
        </p:nvSpPr>
        <p:spPr>
          <a:xfrm>
            <a:off x="210172" y="1689774"/>
            <a:ext cx="8723655"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rgbClr val="6D6E71"/>
                </a:solidFill>
              </a:rPr>
              <a:t>20 </a:t>
            </a:r>
            <a:r>
              <a:rPr lang="en-US" sz="2800" dirty="0">
                <a:solidFill>
                  <a:srgbClr val="6D6E71"/>
                </a:solidFill>
              </a:rPr>
              <a:t>Questions is </a:t>
            </a:r>
            <a:r>
              <a:rPr lang="en-US" sz="2800" dirty="0" smtClean="0">
                <a:solidFill>
                  <a:srgbClr val="6D6E71"/>
                </a:solidFill>
              </a:rPr>
              <a:t>another great </a:t>
            </a:r>
            <a:r>
              <a:rPr lang="en-US" sz="2800" dirty="0">
                <a:solidFill>
                  <a:srgbClr val="6D6E71"/>
                </a:solidFill>
              </a:rPr>
              <a:t>communication </a:t>
            </a:r>
            <a:r>
              <a:rPr lang="en-US" sz="2800" dirty="0" smtClean="0">
                <a:solidFill>
                  <a:srgbClr val="6D6E71"/>
                </a:solidFill>
              </a:rPr>
              <a:t>game. One person needs to think of a </a:t>
            </a:r>
            <a:r>
              <a:rPr lang="en-US" sz="2800" dirty="0">
                <a:solidFill>
                  <a:srgbClr val="6D6E71"/>
                </a:solidFill>
              </a:rPr>
              <a:t>person, place or thing that </a:t>
            </a:r>
            <a:r>
              <a:rPr lang="en-US" sz="2800" dirty="0" smtClean="0">
                <a:solidFill>
                  <a:srgbClr val="6D6E71"/>
                </a:solidFill>
              </a:rPr>
              <a:t>the other has to </a:t>
            </a:r>
            <a:r>
              <a:rPr lang="en-US" sz="2800" dirty="0">
                <a:solidFill>
                  <a:srgbClr val="6D6E71"/>
                </a:solidFill>
              </a:rPr>
              <a:t>guess. The </a:t>
            </a:r>
            <a:r>
              <a:rPr lang="en-US" sz="2800" dirty="0" smtClean="0">
                <a:solidFill>
                  <a:srgbClr val="6D6E71"/>
                </a:solidFill>
              </a:rPr>
              <a:t>guesser can </a:t>
            </a:r>
            <a:r>
              <a:rPr lang="en-US" sz="2800" dirty="0">
                <a:solidFill>
                  <a:srgbClr val="6D6E71"/>
                </a:solidFill>
              </a:rPr>
              <a:t>ask </a:t>
            </a:r>
            <a:r>
              <a:rPr lang="en-US" sz="2800" dirty="0" smtClean="0">
                <a:solidFill>
                  <a:srgbClr val="6D6E71"/>
                </a:solidFill>
              </a:rPr>
              <a:t>20 </a:t>
            </a:r>
            <a:r>
              <a:rPr lang="en-US" sz="2800" dirty="0">
                <a:solidFill>
                  <a:srgbClr val="6D6E71"/>
                </a:solidFill>
              </a:rPr>
              <a:t>questions to identify the </a:t>
            </a:r>
            <a:r>
              <a:rPr lang="en-US" sz="2800" dirty="0" smtClean="0">
                <a:solidFill>
                  <a:srgbClr val="6D6E71"/>
                </a:solidFill>
              </a:rPr>
              <a:t>thing. The tricky bit? You can </a:t>
            </a:r>
            <a:r>
              <a:rPr lang="en-US" sz="2800" dirty="0">
                <a:solidFill>
                  <a:srgbClr val="6D6E71"/>
                </a:solidFill>
              </a:rPr>
              <a:t>answer the </a:t>
            </a:r>
            <a:r>
              <a:rPr lang="en-US" sz="2800" dirty="0" smtClean="0">
                <a:solidFill>
                  <a:srgbClr val="6D6E71"/>
                </a:solidFill>
              </a:rPr>
              <a:t>questions with a simple </a:t>
            </a:r>
            <a:r>
              <a:rPr lang="en-US" sz="2800" dirty="0">
                <a:solidFill>
                  <a:srgbClr val="6D6E71"/>
                </a:solidFill>
              </a:rPr>
              <a:t>‘yes’ or ‘no’. </a:t>
            </a:r>
            <a:endParaRPr lang="en-US" sz="2800" dirty="0" smtClean="0">
              <a:solidFill>
                <a:srgbClr val="6D6E71"/>
              </a:solidFill>
            </a:endParaRPr>
          </a:p>
          <a:p>
            <a:pPr marL="342900" indent="-342900">
              <a:buFont typeface="Arial" panose="020B0604020202020204" pitchFamily="34" charset="0"/>
              <a:buChar char="•"/>
            </a:pPr>
            <a:r>
              <a:rPr lang="en-US" sz="2800" dirty="0" smtClean="0">
                <a:solidFill>
                  <a:srgbClr val="6D6E71"/>
                </a:solidFill>
              </a:rPr>
              <a:t>Don’t forget to let the other person have a turn!</a:t>
            </a:r>
            <a:endParaRPr lang="en-ZW" sz="2000" dirty="0">
              <a:solidFill>
                <a:srgbClr val="6D6E7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402058"/>
            <a:ext cx="2483768" cy="1241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22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80728"/>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6" name="TextBox 5"/>
          <p:cNvSpPr txBox="1"/>
          <p:nvPr/>
        </p:nvSpPr>
        <p:spPr>
          <a:xfrm>
            <a:off x="2411760" y="-34935"/>
            <a:ext cx="5688632" cy="1015663"/>
          </a:xfrm>
          <a:prstGeom prst="rect">
            <a:avLst/>
          </a:prstGeom>
          <a:noFill/>
        </p:spPr>
        <p:txBody>
          <a:bodyPr wrap="square" rtlCol="0">
            <a:spAutoFit/>
          </a:bodyPr>
          <a:lstStyle/>
          <a:p>
            <a:pPr algn="r"/>
            <a:r>
              <a:rPr lang="en-GB" sz="6000" b="1" dirty="0">
                <a:solidFill>
                  <a:schemeClr val="bg1"/>
                </a:solidFill>
                <a:latin typeface="FSAlbert" panose="02000603040000090004" pitchFamily="2" charset="0"/>
              </a:rPr>
              <a:t>C</a:t>
            </a:r>
            <a:r>
              <a:rPr lang="en-GB" sz="6000" b="1" dirty="0" smtClean="0">
                <a:solidFill>
                  <a:schemeClr val="bg1"/>
                </a:solidFill>
                <a:latin typeface="FSAlbert" panose="02000603040000090004" pitchFamily="2" charset="0"/>
              </a:rPr>
              <a:t>ommunicators</a:t>
            </a:r>
            <a:endParaRPr lang="en-ZW" sz="6000" b="1" dirty="0">
              <a:solidFill>
                <a:schemeClr val="bg1"/>
              </a:solidFill>
              <a:latin typeface="FSAlbert" panose="02000603040000090004" pitchFamily="2" charset="0"/>
            </a:endParaRPr>
          </a:p>
        </p:txBody>
      </p:sp>
      <p:sp>
        <p:nvSpPr>
          <p:cNvPr id="7" name="Rectangle 6"/>
          <p:cNvSpPr/>
          <p:nvPr/>
        </p:nvSpPr>
        <p:spPr>
          <a:xfrm>
            <a:off x="0" y="5903101"/>
            <a:ext cx="9144000" cy="980728"/>
          </a:xfrm>
          <a:prstGeom prst="rect">
            <a:avLst/>
          </a:prstGeom>
          <a:solidFill>
            <a:srgbClr val="DA1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8" name="TextBox 7"/>
          <p:cNvSpPr txBox="1"/>
          <p:nvPr/>
        </p:nvSpPr>
        <p:spPr>
          <a:xfrm>
            <a:off x="0" y="5880567"/>
            <a:ext cx="7272808" cy="1015663"/>
          </a:xfrm>
          <a:prstGeom prst="rect">
            <a:avLst/>
          </a:prstGeom>
          <a:noFill/>
        </p:spPr>
        <p:txBody>
          <a:bodyPr wrap="square" rtlCol="0">
            <a:spAutoFit/>
          </a:bodyPr>
          <a:lstStyle/>
          <a:p>
            <a:r>
              <a:rPr lang="en-GB" sz="6000" dirty="0" smtClean="0">
                <a:solidFill>
                  <a:schemeClr val="bg1"/>
                </a:solidFill>
                <a:latin typeface="Gotham Bold" pitchFamily="50" charset="0"/>
                <a:cs typeface="Gotham Bold" pitchFamily="50" charset="0"/>
              </a:rPr>
              <a:t>iCAN</a:t>
            </a:r>
            <a:r>
              <a:rPr lang="en-GB" sz="6000" b="1" dirty="0" smtClean="0">
                <a:solidFill>
                  <a:schemeClr val="bg1"/>
                </a:solidFill>
                <a:latin typeface="FSAlbert" panose="02000603040000090004" pitchFamily="2" charset="0"/>
              </a:rPr>
              <a:t> personal goals</a:t>
            </a:r>
            <a:endParaRPr lang="en-ZW" sz="6000" b="1" dirty="0">
              <a:solidFill>
                <a:schemeClr val="bg1"/>
              </a:solidFill>
              <a:latin typeface="FSAlbert" panose="02000603040000090004" pitchFamily="2" charset="0"/>
            </a:endParaRPr>
          </a:p>
        </p:txBody>
      </p:sp>
      <p:sp>
        <p:nvSpPr>
          <p:cNvPr id="11" name="Rectangle 10"/>
          <p:cNvSpPr/>
          <p:nvPr/>
        </p:nvSpPr>
        <p:spPr>
          <a:xfrm>
            <a:off x="0" y="5736773"/>
            <a:ext cx="9144000" cy="16632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713" y="97786"/>
            <a:ext cx="802775" cy="1971691"/>
          </a:xfrm>
          <a:prstGeom prst="rect">
            <a:avLst/>
          </a:prstGeom>
        </p:spPr>
      </p:pic>
      <p:sp>
        <p:nvSpPr>
          <p:cNvPr id="9" name="TextBox 8"/>
          <p:cNvSpPr txBox="1"/>
          <p:nvPr/>
        </p:nvSpPr>
        <p:spPr>
          <a:xfrm>
            <a:off x="0" y="992922"/>
            <a:ext cx="8455596" cy="707886"/>
          </a:xfrm>
          <a:prstGeom prst="rect">
            <a:avLst/>
          </a:prstGeom>
          <a:noFill/>
        </p:spPr>
        <p:txBody>
          <a:bodyPr wrap="square" rtlCol="0">
            <a:spAutoFit/>
          </a:bodyPr>
          <a:lstStyle/>
          <a:p>
            <a:r>
              <a:rPr lang="en-GB" sz="4000" b="1" dirty="0">
                <a:solidFill>
                  <a:srgbClr val="6D6E71"/>
                </a:solidFill>
                <a:latin typeface="FSAlbert" panose="02000603040000090004" pitchFamily="2" charset="0"/>
              </a:rPr>
              <a:t>C</a:t>
            </a:r>
            <a:r>
              <a:rPr lang="en-GB" sz="4000" b="1" dirty="0" smtClean="0">
                <a:solidFill>
                  <a:srgbClr val="6D6E71"/>
                </a:solidFill>
                <a:latin typeface="FSAlbert" panose="02000603040000090004" pitchFamily="2" charset="0"/>
              </a:rPr>
              <a:t>hallenge 7: Write a letter</a:t>
            </a:r>
            <a:endParaRPr lang="en-ZW" sz="4000" b="1" dirty="0">
              <a:solidFill>
                <a:srgbClr val="6D6E71"/>
              </a:solidFill>
              <a:latin typeface="FSAlbert" panose="02000603040000090004" pitchFamily="2" charset="0"/>
            </a:endParaRPr>
          </a:p>
        </p:txBody>
      </p:sp>
      <p:sp>
        <p:nvSpPr>
          <p:cNvPr id="12" name="TextBox 11"/>
          <p:cNvSpPr txBox="1"/>
          <p:nvPr/>
        </p:nvSpPr>
        <p:spPr>
          <a:xfrm>
            <a:off x="210172" y="1998419"/>
            <a:ext cx="8723655" cy="3847207"/>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solidFill>
                  <a:srgbClr val="6D6E71"/>
                </a:solidFill>
              </a:rPr>
              <a:t>Is there someone you know that you haven’t spoken to in a long time? Maybe it’s a grandparent or an aunt? Or perhaps a friend from your old school. Or even someone that’s left iCAN and moved countries. </a:t>
            </a:r>
          </a:p>
          <a:p>
            <a:pPr marL="342900" indent="-342900">
              <a:buFont typeface="Arial" panose="020B0604020202020204" pitchFamily="34" charset="0"/>
              <a:buChar char="•"/>
            </a:pPr>
            <a:r>
              <a:rPr lang="en-GB" sz="2800" dirty="0" smtClean="0">
                <a:solidFill>
                  <a:srgbClr val="6D6E71"/>
                </a:solidFill>
              </a:rPr>
              <a:t>Now’s your chance to get in touch! If you know their address… send a letter! Getting a real letter in the post is such a thrill!</a:t>
            </a:r>
          </a:p>
          <a:p>
            <a:pPr marL="342900" indent="-342900">
              <a:buFont typeface="Arial" panose="020B0604020202020204" pitchFamily="34" charset="0"/>
              <a:buChar char="•"/>
            </a:pPr>
            <a:r>
              <a:rPr lang="en-GB" sz="2800" dirty="0" smtClean="0">
                <a:solidFill>
                  <a:srgbClr val="6D6E71"/>
                </a:solidFill>
              </a:rPr>
              <a:t>If not, maybe you can find out an email address?</a:t>
            </a:r>
          </a:p>
          <a:p>
            <a:pPr marL="342900" indent="-342900">
              <a:buFont typeface="Arial" panose="020B0604020202020204" pitchFamily="34" charset="0"/>
              <a:buChar char="•"/>
            </a:pPr>
            <a:endParaRPr lang="en-ZW" sz="2000" dirty="0">
              <a:solidFill>
                <a:srgbClr val="6D6E71"/>
              </a:solidFill>
            </a:endParaRPr>
          </a:p>
        </p:txBody>
      </p:sp>
      <p:pic>
        <p:nvPicPr>
          <p:cNvPr id="2050" name="Picture 2" descr="C:\Users\michaela\AppData\Local\Microsoft\Windows\INetCache\IE\ZQY22E2P\letter_writin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999735"/>
            <a:ext cx="1179798" cy="117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0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685</Words>
  <Application>Microsoft Office PowerPoint</Application>
  <PresentationFormat>On-screen Show (4:3)</PresentationFormat>
  <Paragraphs>55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FSAlbert</vt:lpstr>
      <vt:lpstr>Gotham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Fiona</cp:lastModifiedBy>
  <cp:revision>32</cp:revision>
  <dcterms:created xsi:type="dcterms:W3CDTF">2016-05-05T00:55:17Z</dcterms:created>
  <dcterms:modified xsi:type="dcterms:W3CDTF">2016-08-16T06:38:18Z</dcterms:modified>
</cp:coreProperties>
</file>